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3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8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1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4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4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8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9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1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3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A3B7-1921-458D-9790-63D715045A0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2020-4268-4862-B9BF-2B55D5214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7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06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The Money Market and Bond Market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(Why money markets is important, who participate and what tools and techniques they use)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33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4AC5506-6312-4701-8D3C-40187889A94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r="1024"/>
          <a:stretch/>
        </p:blipFill>
        <p:spPr>
          <a:xfrm>
            <a:off x="0" y="1673174"/>
            <a:ext cx="12192000" cy="48999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Participants of the Money Markets</a:t>
            </a:r>
          </a:p>
        </p:txBody>
      </p:sp>
    </p:spTree>
    <p:extLst>
      <p:ext uri="{BB962C8B-B14F-4D97-AF65-F5344CB8AC3E}">
        <p14:creationId xmlns:p14="http://schemas.microsoft.com/office/powerpoint/2010/main" val="333768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4AC5506-6312-4701-8D3C-40187889A94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" r="1049"/>
          <a:stretch/>
        </p:blipFill>
        <p:spPr>
          <a:xfrm>
            <a:off x="0" y="1396588"/>
            <a:ext cx="12192000" cy="53412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Participants of the Money Markets</a:t>
            </a:r>
          </a:p>
        </p:txBody>
      </p:sp>
    </p:spTree>
    <p:extLst>
      <p:ext uri="{BB962C8B-B14F-4D97-AF65-F5344CB8AC3E}">
        <p14:creationId xmlns:p14="http://schemas.microsoft.com/office/powerpoint/2010/main" val="42992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Money Market 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Treasury Bills</a:t>
            </a:r>
          </a:p>
          <a:p>
            <a:r>
              <a:rPr lang="en-US" dirty="0"/>
              <a:t>Federal Funds</a:t>
            </a:r>
          </a:p>
          <a:p>
            <a:r>
              <a:rPr lang="en-US" dirty="0"/>
              <a:t>Repurchase Agreements</a:t>
            </a:r>
          </a:p>
          <a:p>
            <a:r>
              <a:rPr lang="en-US" dirty="0"/>
              <a:t>Negotiable Certificates of Deposit</a:t>
            </a:r>
          </a:p>
          <a:p>
            <a:r>
              <a:rPr lang="en-US" dirty="0"/>
              <a:t>Commercial Paper</a:t>
            </a:r>
          </a:p>
          <a:p>
            <a:r>
              <a:rPr lang="en-US" dirty="0"/>
              <a:t>Banker’s Acceptances</a:t>
            </a:r>
          </a:p>
          <a:p>
            <a:r>
              <a:rPr lang="en-US" dirty="0"/>
              <a:t>Eurodollars</a:t>
            </a:r>
          </a:p>
        </p:txBody>
      </p:sp>
    </p:spTree>
    <p:extLst>
      <p:ext uri="{BB962C8B-B14F-4D97-AF65-F5344CB8AC3E}">
        <p14:creationId xmlns:p14="http://schemas.microsoft.com/office/powerpoint/2010/main" val="364428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Treasury Bills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Used to finance the national debt</a:t>
                </a:r>
              </a:p>
              <a:p>
                <a:r>
                  <a:rPr lang="en-US" dirty="0"/>
                  <a:t>Sold with 28, 91, and 182-day maturities</a:t>
                </a:r>
              </a:p>
              <a:p>
                <a:r>
                  <a:rPr lang="en-US" dirty="0"/>
                  <a:t>Treasury bills can be purchased over the Internet (after Sep 1998)</a:t>
                </a:r>
              </a:p>
              <a:p>
                <a:r>
                  <a:rPr lang="en-US" dirty="0"/>
                  <a:t>Issued at a discount from par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𝑑𝑖𝑠𝑐𝑜𝑢𝑛𝑡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(where n=no of days till maturity)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𝑖𝑛𝑣𝑒𝑠𝑡𝑚𝑒𝑛𝑡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Investment rate % is a more accurate representation of investor earning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85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Federal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Short-term funds transferred between financial institutions, usually for a period of one day</a:t>
            </a:r>
          </a:p>
          <a:p>
            <a:r>
              <a:rPr lang="en-US" dirty="0"/>
              <a:t>Fed funds really have nothing to do with the Federal Govt.</a:t>
            </a:r>
          </a:p>
          <a:p>
            <a:r>
              <a:rPr lang="en-US" dirty="0"/>
              <a:t>These funds are held at the Federal Reserve bank</a:t>
            </a:r>
          </a:p>
          <a:p>
            <a:r>
              <a:rPr lang="en-US" dirty="0"/>
              <a:t>Began in the 1920s </a:t>
            </a:r>
          </a:p>
          <a:p>
            <a:r>
              <a:rPr lang="en-US" dirty="0"/>
              <a:t>Banks must keep a certain % of their deposits with Fed Reserve</a:t>
            </a:r>
          </a:p>
          <a:p>
            <a:r>
              <a:rPr lang="en-US" dirty="0"/>
              <a:t>They analyze their reserve position on a daily basis and either borrow or invest in fed funds</a:t>
            </a:r>
          </a:p>
        </p:txBody>
      </p:sp>
    </p:spTree>
    <p:extLst>
      <p:ext uri="{BB962C8B-B14F-4D97-AF65-F5344CB8AC3E}">
        <p14:creationId xmlns:p14="http://schemas.microsoft.com/office/powerpoint/2010/main" val="145547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Repurchase Agreements (repos)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 fed funds except that nonbanks can participate</a:t>
            </a:r>
          </a:p>
          <a:p>
            <a:r>
              <a:rPr lang="en-US" dirty="0"/>
              <a:t>A firm can sell Treasury securities to buy them back at a specified future date</a:t>
            </a:r>
          </a:p>
          <a:p>
            <a:r>
              <a:rPr lang="en-US" dirty="0"/>
              <a:t>Maturity is commonly from 3 to 14 days</a:t>
            </a:r>
          </a:p>
          <a:p>
            <a:r>
              <a:rPr lang="en-US" dirty="0"/>
              <a:t>Govt. security dealers may sell securities to a bank with the promise to buy the securities back the next day to manage their liquidity and  take advantage of anticipated changes in interest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08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Negotiable Certificates of Deposit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bank-issued security that states a deposit and specifies the interest rate and the maturity date</a:t>
            </a:r>
          </a:p>
          <a:p>
            <a:r>
              <a:rPr lang="en-US" dirty="0"/>
              <a:t>CD is a </a:t>
            </a:r>
            <a:r>
              <a:rPr lang="en-US" b="1" dirty="0"/>
              <a:t>term security </a:t>
            </a:r>
            <a:r>
              <a:rPr lang="en-US" dirty="0"/>
              <a:t>as opposed to a </a:t>
            </a:r>
            <a:r>
              <a:rPr lang="en-US" b="1" dirty="0"/>
              <a:t>demand deposit</a:t>
            </a:r>
          </a:p>
          <a:p>
            <a:r>
              <a:rPr lang="en-US" dirty="0"/>
              <a:t>Negotiable CD is also called a bearer instrument and can be bought and sold until maturity</a:t>
            </a:r>
          </a:p>
          <a:p>
            <a:r>
              <a:rPr lang="en-US" dirty="0"/>
              <a:t>NCD denominations range from $100,000 to $10 million and a maturity of one to four months</a:t>
            </a:r>
          </a:p>
          <a:p>
            <a:r>
              <a:rPr lang="en-US" dirty="0"/>
              <a:t>Citibank issued the first large certificates of deposit in 1961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64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Commercial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Unsecured promissory notes, issued by corporations, that mature in no more than 270 days (to avoid the need to register issue with SEC)</a:t>
            </a:r>
          </a:p>
          <a:p>
            <a:r>
              <a:rPr lang="en-US" dirty="0"/>
              <a:t>Only the largest and </a:t>
            </a:r>
            <a:r>
              <a:rPr lang="en-US" b="1" dirty="0"/>
              <a:t>most creditworthy </a:t>
            </a:r>
            <a:r>
              <a:rPr lang="en-US" dirty="0"/>
              <a:t>corporations issue them</a:t>
            </a:r>
          </a:p>
          <a:p>
            <a:r>
              <a:rPr lang="en-US" dirty="0"/>
              <a:t>The interest rate the corporation is charged reflects firm’s level of risk</a:t>
            </a:r>
          </a:p>
          <a:p>
            <a:r>
              <a:rPr lang="en-US" dirty="0"/>
              <a:t>Most commercial paper actually matures in 20 to 45 days</a:t>
            </a:r>
          </a:p>
          <a:p>
            <a:r>
              <a:rPr lang="en-US" dirty="0"/>
              <a:t>Like T-bills, most commercial paper is issued on a discounted basis</a:t>
            </a:r>
          </a:p>
          <a:p>
            <a:r>
              <a:rPr lang="en-US" dirty="0"/>
              <a:t>Nonbank corporations use commercial paper extensively to finance the loans that they extend to their customers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47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Banker’s Acceptances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9787" cy="4351338"/>
          </a:xfrm>
        </p:spPr>
        <p:txBody>
          <a:bodyPr/>
          <a:lstStyle/>
          <a:p>
            <a:r>
              <a:rPr lang="en-US" dirty="0"/>
              <a:t>An order to pay a specified amount of money to the bearer on a given date and have been in use since the 12th century</a:t>
            </a:r>
          </a:p>
          <a:p>
            <a:r>
              <a:rPr lang="en-US" dirty="0"/>
              <a:t>Used to finance goods that have not yet been transferred from the seller to the buyer</a:t>
            </a:r>
          </a:p>
          <a:p>
            <a:r>
              <a:rPr lang="en-US" dirty="0"/>
              <a:t>A bank issues a banker’s acceptance to substitute its creditworthiness for that of the purchaser</a:t>
            </a:r>
          </a:p>
          <a:p>
            <a:r>
              <a:rPr lang="en-US" dirty="0"/>
              <a:t>They can be bought and sold until they mature (they are bearer)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18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F3C018-6C00-412E-888F-78305BF40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Eurodollars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1AFF59-84AF-4552-8CBB-0F2E3A9D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contracts around the world call for payment in U.S. dollars due to the dollar’s stability, thus many companies and governments choose to hold dollars</a:t>
            </a:r>
          </a:p>
          <a:p>
            <a:r>
              <a:rPr lang="en-US" dirty="0"/>
              <a:t>Eurodollar deposits are time deposits</a:t>
            </a:r>
          </a:p>
          <a:p>
            <a:r>
              <a:rPr lang="en-US" dirty="0"/>
              <a:t>Historically, Large London banks offered to hold dollar-denominated deposits in British banks. These deposits were dubbed Eurodollars</a:t>
            </a:r>
          </a:p>
          <a:p>
            <a:r>
              <a:rPr lang="en-US" dirty="0"/>
              <a:t>The market grew rapidly because depositors receive a higher rate of return on a dollar deposit in the Eurodollar market than in the domestic market</a:t>
            </a:r>
          </a:p>
        </p:txBody>
      </p:sp>
    </p:spTree>
    <p:extLst>
      <p:ext uri="{BB962C8B-B14F-4D97-AF65-F5344CB8AC3E}">
        <p14:creationId xmlns:p14="http://schemas.microsoft.com/office/powerpoint/2010/main" val="382513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Money </a:t>
            </a:r>
            <a:r>
              <a:rPr lang="en-US" dirty="0" smtClean="0"/>
              <a:t>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Money market securities are short-term, low-risk, and very liquid.</a:t>
            </a:r>
          </a:p>
          <a:p>
            <a:r>
              <a:rPr lang="en-US" dirty="0"/>
              <a:t>Because of the high degree of safety and liquidity these securities exhibit, they are close to being money, hence their name.</a:t>
            </a:r>
          </a:p>
          <a:p>
            <a:r>
              <a:rPr lang="en-US" dirty="0"/>
              <a:t>The money markets have been active since the early 1800s but have become much more important since 1970, when interest rates rose above historic levels. </a:t>
            </a:r>
          </a:p>
          <a:p>
            <a:r>
              <a:rPr lang="en-US" dirty="0"/>
              <a:t>Rise in short-term rates, coupled with a regulated ceiling on the bank rates resulted in a rapid outflow of funds from financial institutions in the late 1970s and early 1980s. </a:t>
            </a:r>
          </a:p>
          <a:p>
            <a:r>
              <a:rPr lang="en-US" dirty="0"/>
              <a:t>This outflow caused many banks. </a:t>
            </a:r>
          </a:p>
          <a:p>
            <a:r>
              <a:rPr lang="en-US" dirty="0"/>
              <a:t>The industry regained its health only after massive changes were made to bank regulations with regard to money market interest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0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99" y="21218"/>
            <a:ext cx="9621672" cy="6836782"/>
          </a:xfrm>
        </p:spPr>
      </p:pic>
    </p:spTree>
    <p:extLst>
      <p:ext uri="{BB962C8B-B14F-4D97-AF65-F5344CB8AC3E}">
        <p14:creationId xmlns:p14="http://schemas.microsoft.com/office/powerpoint/2010/main" val="1477282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047A20-8116-4AE4-8255-6EDC65964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Comparing Money Market Securities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rates of all of the money market instruments appear to move very closely together over time</a:t>
            </a:r>
          </a:p>
          <a:p>
            <a:r>
              <a:rPr lang="en-US" dirty="0"/>
              <a:t>Reason: </a:t>
            </a:r>
            <a:r>
              <a:rPr lang="en-US" b="1" i="1" dirty="0"/>
              <a:t>all have very low risk and a short term</a:t>
            </a:r>
          </a:p>
          <a:p>
            <a:r>
              <a:rPr lang="en-US" dirty="0"/>
              <a:t>They all have deep markets and so are priced competitively</a:t>
            </a:r>
          </a:p>
          <a:p>
            <a:r>
              <a:rPr lang="en-US" dirty="0"/>
              <a:t>Due to same risk and term characteristics, they are close substitutes</a:t>
            </a:r>
          </a:p>
          <a:p>
            <a:r>
              <a:rPr lang="en-US" dirty="0"/>
              <a:t>If one interest rate should temporarily depart from the others, market supply-and-demand forces would soon cause a correction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5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1" y="104862"/>
            <a:ext cx="10986448" cy="6753138"/>
          </a:xfrm>
        </p:spPr>
      </p:pic>
    </p:spTree>
    <p:extLst>
      <p:ext uri="{BB962C8B-B14F-4D97-AF65-F5344CB8AC3E}">
        <p14:creationId xmlns:p14="http://schemas.microsoft.com/office/powerpoint/2010/main" val="2348126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Money Market Securities Are Valued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process of computing a present value: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𝐹𝑉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Suppose:</a:t>
                </a:r>
              </a:p>
              <a:p>
                <a:pPr lvl="1"/>
                <a:r>
                  <a:rPr lang="en-US" dirty="0"/>
                  <a:t>You have to submit the bid for Treasury bills this week</a:t>
                </a:r>
              </a:p>
              <a:p>
                <a:pPr lvl="1"/>
                <a:r>
                  <a:rPr lang="en-US" dirty="0"/>
                  <a:t>You decide you need a 2% return</a:t>
                </a:r>
              </a:p>
              <a:p>
                <a:pPr lvl="1"/>
                <a:r>
                  <a:rPr lang="en-US" dirty="0"/>
                  <a:t>Securities have a one-year maturity</a:t>
                </a:r>
              </a:p>
              <a:p>
                <a:pPr lvl="1"/>
                <a:r>
                  <a:rPr lang="en-US" dirty="0"/>
                  <a:t>Treasury bill will pay </a:t>
                </a:r>
                <a:r>
                  <a:rPr lang="en-US" dirty="0" smtClean="0"/>
                  <a:t>Rs.1,000 </a:t>
                </a:r>
                <a:r>
                  <a:rPr lang="en-US" dirty="0"/>
                  <a:t>when it matures</a:t>
                </a:r>
              </a:p>
              <a:p>
                <a:r>
                  <a:rPr lang="en-US" dirty="0"/>
                  <a:t>To compute how much we will pay today we find the present value of </a:t>
                </a:r>
                <a:r>
                  <a:rPr lang="en-US" dirty="0" err="1" smtClean="0"/>
                  <a:t>Rs</a:t>
                </a:r>
                <a:r>
                  <a:rPr lang="en-US" smtClean="0"/>
                  <a:t>. 1,000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515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Money—currency—is not traded in the money markets</a:t>
            </a:r>
          </a:p>
          <a:p>
            <a:r>
              <a:rPr lang="en-US" dirty="0"/>
              <a:t>Money market securities have three basic characteristics in common:</a:t>
            </a:r>
          </a:p>
          <a:p>
            <a:pPr lvl="1"/>
            <a:r>
              <a:rPr lang="en-US" dirty="0"/>
              <a:t>They are usually sold in large denominations.</a:t>
            </a:r>
          </a:p>
          <a:p>
            <a:pPr lvl="1"/>
            <a:r>
              <a:rPr lang="en-US" dirty="0"/>
              <a:t>They have low default risk.</a:t>
            </a:r>
          </a:p>
          <a:p>
            <a:pPr lvl="1"/>
            <a:r>
              <a:rPr lang="en-US" dirty="0"/>
              <a:t>They mature in one year or less from their original issue date. Mostly less than 120 days</a:t>
            </a:r>
          </a:p>
          <a:p>
            <a:r>
              <a:rPr lang="en-US" dirty="0"/>
              <a:t>Money market securities usually have an active secondary market</a:t>
            </a:r>
          </a:p>
          <a:p>
            <a:r>
              <a:rPr lang="en-US" dirty="0"/>
              <a:t>Microsoft’s annual report states, “We consider all highly liquid interest-earning investments with a maturity of 3 months or less at date of purchase to be cash equivalents.”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Money markets are wholesale markets</a:t>
            </a:r>
          </a:p>
          <a:p>
            <a:r>
              <a:rPr lang="en-US" dirty="0"/>
              <a:t>Transactions are very large, usually in excess of $1 million. </a:t>
            </a:r>
          </a:p>
          <a:p>
            <a:r>
              <a:rPr lang="en-US" dirty="0"/>
              <a:t>Instead of individual investors, dealers and brokers bring customers together</a:t>
            </a:r>
          </a:p>
          <a:p>
            <a:r>
              <a:rPr lang="en-US" dirty="0"/>
              <a:t>These traders will buy or sell $50 or $100 million in mere seconds—certainly not a job for the faint of heart!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7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Need of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banking industry exists primarily to provide short-term loans and to accept short-term deposits</a:t>
            </a:r>
          </a:p>
          <a:p>
            <a:r>
              <a:rPr lang="en-US" dirty="0"/>
              <a:t>Banks mediate the asymmetric information problem between saver-lenders and borrower-spenders and earn profits meanwhile</a:t>
            </a:r>
          </a:p>
          <a:p>
            <a:r>
              <a:rPr lang="en-US" dirty="0"/>
              <a:t>However, the banking industry is subject to more regulations and governmental costs than are the money markets</a:t>
            </a:r>
          </a:p>
          <a:p>
            <a:r>
              <a:rPr lang="en-US" dirty="0"/>
              <a:t>The money markets have a distinct cost advantage over banks in providing short-term funds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14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Need of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limits on interest rates were not particularly relevant until the late 1950s. </a:t>
            </a:r>
          </a:p>
          <a:p>
            <a:r>
              <a:rPr lang="en-US" dirty="0"/>
              <a:t>These limits became especially troublesome to banks in the late 1970s and early 1980s when inflation pushed short-term interest rates above the level that banks could legally pay. </a:t>
            </a:r>
          </a:p>
          <a:p>
            <a:r>
              <a:rPr lang="en-US" dirty="0"/>
              <a:t>Investors pulled their money out of banks and put it into money market security accounts </a:t>
            </a:r>
          </a:p>
          <a:p>
            <a:r>
              <a:rPr lang="en-US" dirty="0"/>
              <a:t>Commercial bank interest rate ceilings were removed in March of 1986, but by then the retail money markets were well established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" y="601436"/>
            <a:ext cx="1147762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67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Purpose of the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Money market is an ideal place for a firm or financial institution to “warehouse” surplus funds until they are needed.</a:t>
            </a:r>
          </a:p>
          <a:p>
            <a:r>
              <a:rPr lang="en-US" dirty="0"/>
              <a:t>It also provides a low-cost source of funds to firms, the government, and intermediaries that need a short-term infusion of funds.</a:t>
            </a:r>
          </a:p>
          <a:p>
            <a:r>
              <a:rPr lang="en-US" dirty="0"/>
              <a:t>Most investors use the money market as an interim investment that provides a higher return than holding cash or money in banks</a:t>
            </a:r>
          </a:p>
          <a:p>
            <a:r>
              <a:rPr lang="en-US" dirty="0"/>
              <a:t>Idle cash represents an opportunity cost in terms of lost interest income. The money markets provide a means to invest idle funds and to reduce this opportunity cost.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35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the Money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Investment advisers often hold some funds in the money market so that they will be able to act quickly to take advantage of investment opportunities they identify.</a:t>
            </a:r>
          </a:p>
          <a:p>
            <a:r>
              <a:rPr lang="en-US" dirty="0"/>
              <a:t>Most investment funds and financial intermediaries also hold money market securities to meet investment or deposit outflows.</a:t>
            </a:r>
          </a:p>
          <a:p>
            <a:r>
              <a:rPr lang="en-US" dirty="0"/>
              <a:t>The sellers of money market securities find that the money market provides a low cost source of temporary funds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1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1227</Words>
  <Application>Microsoft Office PowerPoint</Application>
  <PresentationFormat>Widescreen</PresentationFormat>
  <Paragraphs>112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Chapter 06 </vt:lpstr>
      <vt:lpstr>The Money Market</vt:lpstr>
      <vt:lpstr>The Money Markets</vt:lpstr>
      <vt:lpstr>The Money Markets</vt:lpstr>
      <vt:lpstr>The Need of Money Markets</vt:lpstr>
      <vt:lpstr>The Need of Money Markets</vt:lpstr>
      <vt:lpstr>PowerPoint Presentation</vt:lpstr>
      <vt:lpstr>Purpose of the Money Markets</vt:lpstr>
      <vt:lpstr>Purpose of the Money Markets</vt:lpstr>
      <vt:lpstr>Participants of the Money Markets</vt:lpstr>
      <vt:lpstr>Participants of the Money Markets</vt:lpstr>
      <vt:lpstr>Money Market Instruments</vt:lpstr>
      <vt:lpstr>Treasury Bills</vt:lpstr>
      <vt:lpstr>Federal Funds</vt:lpstr>
      <vt:lpstr>Repurchase Agreements (repos)</vt:lpstr>
      <vt:lpstr>Negotiable Certificates of Deposit</vt:lpstr>
      <vt:lpstr>Commercial Paper</vt:lpstr>
      <vt:lpstr>Banker’s Acceptances</vt:lpstr>
      <vt:lpstr>Eurodollars</vt:lpstr>
      <vt:lpstr>PowerPoint Presentation</vt:lpstr>
      <vt:lpstr>Comparing Money Market Securities </vt:lpstr>
      <vt:lpstr>PowerPoint Presentation</vt:lpstr>
      <vt:lpstr>How Money Market Securities Are Valued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</cp:revision>
  <dcterms:created xsi:type="dcterms:W3CDTF">2020-04-13T06:16:40Z</dcterms:created>
  <dcterms:modified xsi:type="dcterms:W3CDTF">2020-04-14T08:08:13Z</dcterms:modified>
</cp:coreProperties>
</file>